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0739-7CE8-4E99-90EC-6A3E9E51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2BD1C-8084-48FA-9C48-AF1832543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EF83C-478C-4544-B879-B0B4B8F9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26E27-014F-4199-90E8-E25B0C261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C0A93-3856-4DBA-99A8-EFD1C2B1C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D6CD-45C2-4D52-8841-BC5829A2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A6D02-745A-4984-9BC3-EDBFD6CE5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9D7F1-8D89-4401-8B4E-9D10970B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2E4E5-5FAC-4657-AECA-CA63A7D6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2AF-E172-473B-9185-868F05C0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8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B3913-7D91-4AEE-9551-E6504EE6E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BEC82-41EF-4377-A8E7-20CDC5F82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F04F-EC32-4C95-B27F-4BFDA0F9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F1BE7-4052-492A-B696-4EE75C06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A97AF-56D0-4AD6-9431-7D749B6C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5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FA3D-1DF2-4554-AE24-1066932C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A816E-F299-4AA0-9299-390B7CAA8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E75E7-F985-49D7-9EF5-0F51BC05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BA002-AB09-439D-B6FC-7D061C4C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134AE-0D40-44F7-B998-DBF0DDC5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5358-B85C-431E-80EC-E5888FA3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A1A52-3E70-4924-B85D-8ED8784F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FABFA-DA2E-4153-88D8-5E8C2ACF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3E6EC-B432-48E2-B979-7C246418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D85E-E081-49CD-9869-700A2530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4F71-9C1B-4FC9-A7E2-322F0A1C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CD011-35EA-460A-84F7-5164644B1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BD7B0-C2C8-4188-96AC-5C8F241B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9AB9-8198-4A21-A0FA-8F5C3A58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E2AC5-B6A7-44AB-BEC9-B7BA2C9C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4E6CC-8440-4D74-A3A4-CA108A59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0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E997-E2D0-433F-B6E3-F7AF1756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BFC53-4AEF-4066-8EA3-95A59F031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3DC21-F0BB-4352-BAFD-4F9302251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985C6-8E68-4FDD-A559-5A8D47995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F7337-EE57-4677-9AF7-DD32C5B17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11A38-79EB-470D-BF7A-8B222D7D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49AE8-C68B-48F3-8034-80563335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F3A158-6FBE-4418-BAA6-0B3EC6B9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B3B9-146E-42AA-82F1-3FF237B5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03C2B-29AC-4D11-871B-793DE32B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17049-1341-43D0-9437-8F05A6FD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28C88-FBD3-43CA-9FA4-BD4FF8DD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3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9922B-4DB7-4BEC-B966-FDF78913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C8891-FC2D-4F6B-8432-A65BE52D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6C5F9-C2A6-491A-870E-8FE2B0E3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31B8-632C-4F80-8BB1-8DE38F49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40C50-F00D-4932-909C-03591FF49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ED11D-D339-40D1-AC9A-967640440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75CEC-C324-40D6-A632-7BAEBAD4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1C330-F654-4D02-B3CC-EDF930C3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6EA5B-C069-41B5-ABDF-080B4379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0A01-B043-4A0D-9C6D-A61FD4F0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A3C6F-5064-455D-BE95-C519113EF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529B9-EE6E-49D6-B9E9-554D01EA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ED51C-386E-46B8-A6D3-BC096E13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A88B2-60F0-420C-8A25-CDFF7A20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48370-4F9A-4730-BAE7-A6419FA8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289AAE-D10E-426F-A8E0-DF719A4A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B3BFD-CE51-46CD-B419-C09EBF3AA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EDC4-D1E5-4F37-92CB-8AF98BF28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90D2-CB3B-4D14-9D47-EFDCADC4CFD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9E311-D8A9-4103-BDCE-9CDE836B3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AA958-37C0-416C-AFE7-09C69AB7B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E780-35ED-4F49-8963-284624A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747/02/" TargetMode="External"/><Relationship Id="rId2" Type="http://schemas.openxmlformats.org/officeDocument/2006/relationships/hyperlink" Target="https://owl.english.purdue.edu/owl/resource/747/03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37AE-F07E-45F4-8C23-6E20EE5A38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92" b="864"/>
          <a:stretch/>
        </p:blipFill>
        <p:spPr>
          <a:xfrm>
            <a:off x="-3050" y="0"/>
            <a:ext cx="12191977" cy="685802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171527F-EAFF-42A8-B1A5-039D922CF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886" y="1835087"/>
            <a:ext cx="10720103" cy="3569242"/>
          </a:xfrm>
        </p:spPr>
        <p:txBody>
          <a:bodyPr anchor="t">
            <a:noAutofit/>
          </a:bodyPr>
          <a:lstStyle/>
          <a:p>
            <a:r>
              <a:rPr lang="en-US" sz="7200" dirty="0"/>
              <a:t>Claim, evidence, and interpretation [</a:t>
            </a:r>
            <a:r>
              <a:rPr lang="en-US" sz="7200" dirty="0" err="1">
                <a:solidFill>
                  <a:srgbClr val="FF0000"/>
                </a:solidFill>
              </a:rPr>
              <a:t>c</a:t>
            </a:r>
            <a:r>
              <a:rPr lang="en-US" sz="7200" dirty="0" err="1">
                <a:solidFill>
                  <a:schemeClr val="accent2"/>
                </a:solidFill>
              </a:rPr>
              <a:t>e</a:t>
            </a:r>
            <a:r>
              <a:rPr lang="en-US" sz="7200" dirty="0" err="1">
                <a:solidFill>
                  <a:schemeClr val="accent5"/>
                </a:solidFill>
              </a:rPr>
              <a:t>i</a:t>
            </a:r>
            <a:r>
              <a:rPr lang="en-US" sz="7200" dirty="0"/>
              <a:t>]: </a:t>
            </a:r>
            <a:br>
              <a:rPr lang="en-US" sz="7200" dirty="0"/>
            </a:br>
            <a:r>
              <a:rPr lang="en-US" i="1" dirty="0"/>
              <a:t>paragraph structure to ensure you have an effective argument</a:t>
            </a:r>
            <a:endParaRPr lang="en-US" sz="7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2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4374" y="22630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ABSTRACT CONCEPT </a:t>
            </a:r>
            <a:r>
              <a:rPr lang="en-US" i="1" dirty="0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CONCRETE ELEMENT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85076" y="1580467"/>
            <a:ext cx="4572000" cy="76658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ABSTRACT CONCEPT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87822" y="2119899"/>
            <a:ext cx="4919472" cy="4287239"/>
          </a:xfrm>
        </p:spPr>
        <p:txBody>
          <a:bodyPr>
            <a:normAutofit/>
          </a:bodyPr>
          <a:lstStyle/>
          <a:p>
            <a:r>
              <a:rPr lang="en-US" sz="3200" dirty="0"/>
              <a:t>Love</a:t>
            </a:r>
          </a:p>
          <a:p>
            <a:r>
              <a:rPr lang="en-US" sz="3200" dirty="0"/>
              <a:t>Success</a:t>
            </a:r>
          </a:p>
          <a:p>
            <a:r>
              <a:rPr lang="en-US" sz="3200" dirty="0"/>
              <a:t>Moral</a:t>
            </a:r>
          </a:p>
          <a:p>
            <a:r>
              <a:rPr lang="en-US" sz="3200" dirty="0"/>
              <a:t>Good</a:t>
            </a:r>
          </a:p>
          <a:p>
            <a:r>
              <a:rPr lang="en-US" sz="3200" dirty="0"/>
              <a:t>Bad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Must be inferred by concrete elements.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158774" y="1582666"/>
            <a:ext cx="4572000" cy="766588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CONCRETE ELEMENT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708992" y="2119899"/>
            <a:ext cx="4919472" cy="4287238"/>
          </a:xfrm>
        </p:spPr>
        <p:txBody>
          <a:bodyPr>
            <a:normAutofit/>
          </a:bodyPr>
          <a:lstStyle/>
          <a:p>
            <a:r>
              <a:rPr lang="en-US" sz="3200" dirty="0"/>
              <a:t>Rhetorical Devices: </a:t>
            </a:r>
          </a:p>
          <a:p>
            <a:pPr lvl="1"/>
            <a:r>
              <a:rPr lang="en-US" sz="3200" dirty="0"/>
              <a:t>Something that is actually used within the piece of literature in order to create deeper meaning.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Directly in the text. </a:t>
            </a:r>
          </a:p>
        </p:txBody>
      </p:sp>
    </p:spTree>
    <p:extLst>
      <p:ext uri="{BB962C8B-B14F-4D97-AF65-F5344CB8AC3E}">
        <p14:creationId xmlns:p14="http://schemas.microsoft.com/office/powerpoint/2010/main" val="142514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150319"/>
            <a:ext cx="9509759" cy="108813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Introduction: </a:t>
            </a:r>
            <a:r>
              <a:rPr lang="en-US" dirty="0">
                <a:solidFill>
                  <a:srgbClr val="7030A0"/>
                </a:solidFill>
              </a:rPr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14" y="1410788"/>
            <a:ext cx="11681772" cy="4752825"/>
          </a:xfrm>
        </p:spPr>
        <p:txBody>
          <a:bodyPr>
            <a:noAutofit/>
          </a:bodyPr>
          <a:lstStyle/>
          <a:p>
            <a:r>
              <a:rPr lang="en-US" sz="2800" dirty="0"/>
              <a:t>Test your Thesis Statement: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Does it inspire a reader to ask: How? Why? Or want to learn more?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Would a reasonable reader not respond with “Duh!” or “So what?” or “No Kidding!”?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Does the thesis statement avoid general phrasing and/or sweeping words such as “all,” “none,” or “every”?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Does the thesis guide the reader toward the claims, or topic sentences?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Can the thesis be explained in the amount of length necessary?</a:t>
            </a:r>
          </a:p>
        </p:txBody>
      </p:sp>
    </p:spTree>
    <p:extLst>
      <p:ext uri="{BB962C8B-B14F-4D97-AF65-F5344CB8AC3E}">
        <p14:creationId xmlns:p14="http://schemas.microsoft.com/office/powerpoint/2010/main" val="12991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Each of your body paragraphs MUST include</a:t>
            </a:r>
          </a:p>
          <a:p>
            <a:r>
              <a:rPr lang="en-US" dirty="0"/>
              <a:t>(1) Claim</a:t>
            </a:r>
          </a:p>
          <a:p>
            <a:r>
              <a:rPr lang="en-US" dirty="0"/>
              <a:t>(2) Evidence</a:t>
            </a:r>
          </a:p>
          <a:p>
            <a:r>
              <a:rPr lang="en-US" dirty="0"/>
              <a:t>(2) Interpretation</a:t>
            </a:r>
          </a:p>
          <a:p>
            <a:pPr marL="0" indent="0">
              <a:buNone/>
            </a:pPr>
            <a:r>
              <a:rPr lang="en-US" dirty="0"/>
              <a:t>Your body paragraph will look like this: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Claim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Evidence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Interpretation (2-3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Evidence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Interpretation (2-3 sentences)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94" y="1790333"/>
            <a:ext cx="4477431" cy="31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6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62819"/>
            <a:ext cx="11029616" cy="1188720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71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is the easiest part of your essay and should be only </a:t>
            </a:r>
            <a:r>
              <a:rPr lang="en-US" sz="2400" b="1" dirty="0">
                <a:solidFill>
                  <a:srgbClr val="00B050"/>
                </a:solidFill>
              </a:rPr>
              <a:t>3-4 sentences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Your conclusion should have: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Topic Sentence</a:t>
            </a:r>
            <a:r>
              <a:rPr lang="en-US" sz="2400" dirty="0"/>
              <a:t>: it is okay to start with “In conclusion,…”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Restate </a:t>
            </a:r>
            <a:r>
              <a:rPr lang="en-US" sz="2400" dirty="0"/>
              <a:t>your </a:t>
            </a:r>
            <a:r>
              <a:rPr lang="en-US" sz="2400" dirty="0">
                <a:solidFill>
                  <a:srgbClr val="00B050"/>
                </a:solidFill>
              </a:rPr>
              <a:t>Thesis</a:t>
            </a:r>
            <a:r>
              <a:rPr lang="en-US" sz="2400" dirty="0"/>
              <a:t> Statement: remind the reader of the most important ideas in the essay.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Concluding Sentence</a:t>
            </a:r>
            <a:r>
              <a:rPr lang="en-US" sz="2400" dirty="0"/>
              <a:t>: this should be </a:t>
            </a:r>
            <a:r>
              <a:rPr lang="en-US" sz="2400" b="1" dirty="0"/>
              <a:t>STRONG. </a:t>
            </a:r>
            <a:r>
              <a:rPr lang="en-US" sz="2400" dirty="0"/>
              <a:t>This sentence is the last sentence your reader will read. </a:t>
            </a:r>
            <a:r>
              <a:rPr lang="en-US" sz="2400" dirty="0">
                <a:solidFill>
                  <a:srgbClr val="00B050"/>
                </a:solidFill>
              </a:rPr>
              <a:t>Leave an impression</a:t>
            </a:r>
            <a:r>
              <a:rPr lang="en-US" sz="2400" dirty="0"/>
              <a:t>!</a:t>
            </a:r>
          </a:p>
          <a:p>
            <a:pPr lvl="1"/>
            <a:r>
              <a:rPr lang="en-US" sz="2400" dirty="0"/>
              <a:t>Examples of Concluding Sentences: </a:t>
            </a:r>
            <a:r>
              <a:rPr lang="en-US" sz="2400" dirty="0">
                <a:solidFill>
                  <a:srgbClr val="00B050"/>
                </a:solidFill>
              </a:rPr>
              <a:t>rhetorical questions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make a prediction</a:t>
            </a:r>
            <a:r>
              <a:rPr lang="en-US" sz="2400" dirty="0"/>
              <a:t>, or </a:t>
            </a:r>
            <a:r>
              <a:rPr lang="en-US" sz="2400" dirty="0">
                <a:solidFill>
                  <a:srgbClr val="00B050"/>
                </a:solidFill>
              </a:rPr>
              <a:t>provide recommendations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8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3" y="2863970"/>
            <a:ext cx="4963828" cy="342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3" y="509873"/>
            <a:ext cx="4149306" cy="2983014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  <a:t>Paragraph </a:t>
            </a:r>
            <a:b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</a:br>
            <a: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  <a:t>Structure:</a:t>
            </a:r>
            <a:br>
              <a:rPr lang="en-US" dirty="0"/>
            </a:br>
            <a:r>
              <a:rPr lang="en-US" i="1" dirty="0"/>
              <a:t>C.E.I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17676" y="591207"/>
            <a:ext cx="8974324" cy="6353057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C</a:t>
            </a:r>
            <a:r>
              <a:rPr lang="en-US" sz="2400" b="1" u="sng" dirty="0">
                <a:solidFill>
                  <a:srgbClr val="FFC000"/>
                </a:solidFill>
              </a:rPr>
              <a:t>laim</a:t>
            </a:r>
            <a:r>
              <a:rPr lang="en-US" sz="2400" b="1" dirty="0">
                <a:solidFill>
                  <a:srgbClr val="FFC000"/>
                </a:solidFill>
              </a:rPr>
              <a:t>:</a:t>
            </a:r>
            <a:r>
              <a:rPr lang="en-US" sz="2400" b="1" dirty="0"/>
              <a:t> </a:t>
            </a:r>
            <a:r>
              <a:rPr lang="en-US" sz="2400" dirty="0"/>
              <a:t>What’s your point? What are you trying to prove?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an </a:t>
            </a:r>
            <a:r>
              <a:rPr lang="en-US" sz="2400" b="1" dirty="0">
                <a:solidFill>
                  <a:srgbClr val="FFC000"/>
                </a:solidFill>
              </a:rPr>
              <a:t>assertion</a:t>
            </a:r>
            <a:r>
              <a:rPr lang="en-US" sz="2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You must </a:t>
            </a:r>
            <a:r>
              <a:rPr lang="en-US" sz="2400" b="1" dirty="0">
                <a:solidFill>
                  <a:srgbClr val="FFC000"/>
                </a:solidFill>
              </a:rPr>
              <a:t>answer</a:t>
            </a:r>
            <a:r>
              <a:rPr lang="en-US" sz="2400" dirty="0">
                <a:solidFill>
                  <a:srgbClr val="FFC000"/>
                </a:solidFill>
              </a:rPr>
              <a:t> the prompt</a:t>
            </a:r>
            <a:r>
              <a:rPr lang="en-US" sz="2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Use </a:t>
            </a:r>
            <a:r>
              <a:rPr lang="en-US" sz="2400" b="1" dirty="0"/>
              <a:t>adjectives </a:t>
            </a:r>
            <a:r>
              <a:rPr lang="en-US" sz="2400" dirty="0"/>
              <a:t>to show comprehension.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Sample Prompt</a:t>
            </a:r>
            <a:r>
              <a:rPr lang="en-US" sz="2400" dirty="0"/>
              <a:t>: </a:t>
            </a:r>
            <a:r>
              <a:rPr lang="en-US" sz="2400" i="1" dirty="0"/>
              <a:t>Discuss the conditions of indentured servitude and the degree to which servants were treated fairly.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Sample Claim:</a:t>
            </a:r>
            <a:r>
              <a:rPr lang="en-US" sz="2400" dirty="0"/>
              <a:t> Indentured servitude in the 17</a:t>
            </a:r>
            <a:r>
              <a:rPr lang="en-US" sz="2400" baseline="30000" dirty="0"/>
              <a:t>th</a:t>
            </a:r>
            <a:r>
              <a:rPr lang="en-US" sz="2400" dirty="0"/>
              <a:t> century colonial America established clear and </a:t>
            </a:r>
            <a:r>
              <a:rPr lang="en-US" sz="2400" b="1" dirty="0"/>
              <a:t>fair</a:t>
            </a:r>
            <a:r>
              <a:rPr lang="en-US" sz="2400" dirty="0"/>
              <a:t> conditions for both servant and master.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should be </a:t>
            </a:r>
            <a:r>
              <a:rPr lang="en-US" sz="2400" b="1" dirty="0">
                <a:solidFill>
                  <a:srgbClr val="FFC000"/>
                </a:solidFill>
              </a:rPr>
              <a:t>one sentence </a:t>
            </a:r>
            <a:r>
              <a:rPr lang="en-US" sz="2400" dirty="0"/>
              <a:t>long.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includes the answer in the </a:t>
            </a:r>
            <a:r>
              <a:rPr lang="en-US" sz="2400" dirty="0">
                <a:solidFill>
                  <a:srgbClr val="FFC000"/>
                </a:solidFill>
              </a:rPr>
              <a:t>form of a </a:t>
            </a:r>
            <a:r>
              <a:rPr lang="en-US" sz="2400" b="1" dirty="0">
                <a:solidFill>
                  <a:srgbClr val="FFC000"/>
                </a:solidFill>
              </a:rPr>
              <a:t>topic sentence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917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693" y="729430"/>
            <a:ext cx="8030287" cy="595759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</a:t>
            </a:r>
            <a:r>
              <a:rPr lang="en-US" sz="3200" b="1" dirty="0">
                <a:solidFill>
                  <a:srgbClr val="00B050"/>
                </a:solidFill>
              </a:rPr>
              <a:t>vidence:</a:t>
            </a:r>
            <a:r>
              <a:rPr lang="en-US" sz="3200" b="1" dirty="0"/>
              <a:t> </a:t>
            </a:r>
            <a:r>
              <a:rPr lang="en-US" sz="3200" dirty="0"/>
              <a:t>What is your proof? Where is it from?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a </a:t>
            </a:r>
            <a:r>
              <a:rPr lang="en-US" sz="2400" b="1" dirty="0">
                <a:solidFill>
                  <a:srgbClr val="00B050"/>
                </a:solidFill>
              </a:rPr>
              <a:t>fact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00B050"/>
                </a:solidFill>
              </a:rPr>
              <a:t>proof</a:t>
            </a:r>
            <a:r>
              <a:rPr lang="en-US" sz="2400" dirty="0"/>
              <a:t> from a </a:t>
            </a:r>
            <a:r>
              <a:rPr lang="en-US" sz="2400" dirty="0">
                <a:solidFill>
                  <a:srgbClr val="00B050"/>
                </a:solidFill>
              </a:rPr>
              <a:t>credible source </a:t>
            </a:r>
            <a:r>
              <a:rPr lang="en-US" sz="2400" dirty="0"/>
              <a:t>(a quote).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</a:t>
            </a:r>
            <a:r>
              <a:rPr lang="en-US" sz="2400" dirty="0">
                <a:solidFill>
                  <a:srgbClr val="00B050"/>
                </a:solidFill>
              </a:rPr>
              <a:t>MUST include </a:t>
            </a:r>
            <a:r>
              <a:rPr lang="en-US" sz="2400" b="1" dirty="0">
                <a:solidFill>
                  <a:srgbClr val="00B050"/>
                </a:solidFill>
                <a:hlinkClick r:id="rId2"/>
              </a:rPr>
              <a:t>quotations </a:t>
            </a:r>
            <a:r>
              <a:rPr lang="en-US" sz="2400" dirty="0"/>
              <a:t>from a credible text that </a:t>
            </a:r>
            <a:r>
              <a:rPr lang="en-US" sz="2400" b="1" dirty="0">
                <a:solidFill>
                  <a:srgbClr val="00B050"/>
                </a:solidFill>
              </a:rPr>
              <a:t>prove your </a:t>
            </a:r>
            <a:r>
              <a:rPr lang="en-US" sz="2400" b="1" dirty="0">
                <a:solidFill>
                  <a:srgbClr val="FF0000"/>
                </a:solidFill>
              </a:rPr>
              <a:t>CLAIM</a:t>
            </a:r>
            <a:r>
              <a:rPr lang="en-US" sz="24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Quotations include </a:t>
            </a:r>
            <a:r>
              <a:rPr lang="en-US" sz="1800" dirty="0">
                <a:solidFill>
                  <a:srgbClr val="00B050"/>
                </a:solidFill>
              </a:rPr>
              <a:t>ANY piece of writing that is not YOUR OWN</a:t>
            </a:r>
            <a:r>
              <a:rPr lang="en-US" sz="1800" dirty="0"/>
              <a:t>. If it’s not in your words OR if it’s not your own personal thought, </a:t>
            </a:r>
            <a:r>
              <a:rPr lang="en-US" sz="1800" dirty="0">
                <a:solidFill>
                  <a:srgbClr val="00B050"/>
                </a:solidFill>
              </a:rPr>
              <a:t>place “</a:t>
            </a:r>
            <a:r>
              <a:rPr lang="en-US" sz="1800" b="1" dirty="0">
                <a:solidFill>
                  <a:srgbClr val="00B050"/>
                </a:solidFill>
              </a:rPr>
              <a:t>quotations</a:t>
            </a:r>
            <a:r>
              <a:rPr lang="en-US" sz="1800" dirty="0">
                <a:solidFill>
                  <a:srgbClr val="00B050"/>
                </a:solidFill>
              </a:rPr>
              <a:t>” around it</a:t>
            </a:r>
            <a:r>
              <a:rPr lang="en-US" sz="18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Quotations MAY NOT always include characters speaking in </a:t>
            </a:r>
            <a:r>
              <a:rPr lang="en-US" sz="1800" b="1" dirty="0"/>
              <a:t>dialogue.</a:t>
            </a: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</a:t>
            </a:r>
            <a:r>
              <a:rPr lang="en-US" sz="2400" dirty="0">
                <a:solidFill>
                  <a:srgbClr val="00B050"/>
                </a:solidFill>
              </a:rPr>
              <a:t>MUST include </a:t>
            </a:r>
            <a:r>
              <a:rPr lang="en-US" sz="2400" b="1" dirty="0">
                <a:solidFill>
                  <a:srgbClr val="00B050"/>
                </a:solidFill>
                <a:hlinkClick r:id="rId3"/>
              </a:rPr>
              <a:t>in-text citations</a:t>
            </a:r>
            <a:r>
              <a:rPr lang="en-US" sz="2400" b="1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Citations should come </a:t>
            </a:r>
            <a:r>
              <a:rPr lang="en-US" sz="1800" dirty="0">
                <a:solidFill>
                  <a:srgbClr val="00B050"/>
                </a:solidFill>
              </a:rPr>
              <a:t>after your quotations </a:t>
            </a:r>
            <a:r>
              <a:rPr lang="en-US" sz="1800" dirty="0"/>
              <a:t>and should include: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Prose: </a:t>
            </a:r>
            <a:r>
              <a:rPr lang="en-US" sz="2000" dirty="0">
                <a:solidFill>
                  <a:srgbClr val="00B050"/>
                </a:solidFill>
              </a:rPr>
              <a:t>Author Last Name, Page Number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(Griffin 3)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Poetry:</a:t>
            </a:r>
            <a:r>
              <a:rPr lang="en-US" sz="2000" dirty="0">
                <a:solidFill>
                  <a:srgbClr val="00B050"/>
                </a:solidFill>
              </a:rPr>
              <a:t> Line Number(s)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(3) OR if more than one (3-4)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900" y="1356225"/>
            <a:ext cx="3788891" cy="47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0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895" y="464634"/>
            <a:ext cx="11678209" cy="6393366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</a:t>
            </a:r>
            <a:r>
              <a:rPr lang="en-US" sz="4400" b="1" dirty="0">
                <a:solidFill>
                  <a:srgbClr val="00B0F0"/>
                </a:solidFill>
              </a:rPr>
              <a:t>nterpretation:</a:t>
            </a:r>
            <a:r>
              <a:rPr lang="en-US" sz="4400" b="1" dirty="0"/>
              <a:t> </a:t>
            </a:r>
            <a:r>
              <a:rPr lang="en-US" sz="4400" dirty="0"/>
              <a:t>So what?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This is your </a:t>
            </a:r>
            <a:r>
              <a:rPr lang="en-US" sz="4400" b="1" dirty="0">
                <a:solidFill>
                  <a:srgbClr val="00B0F0"/>
                </a:solidFill>
              </a:rPr>
              <a:t>commentary</a:t>
            </a:r>
            <a:r>
              <a:rPr lang="en-US" sz="4400" dirty="0"/>
              <a:t> or </a:t>
            </a:r>
            <a:r>
              <a:rPr lang="en-US" sz="4400" b="1" dirty="0">
                <a:solidFill>
                  <a:srgbClr val="00B0F0"/>
                </a:solidFill>
              </a:rPr>
              <a:t>explanation</a:t>
            </a:r>
            <a:r>
              <a:rPr lang="en-US" sz="4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You should explain what your </a:t>
            </a:r>
            <a:r>
              <a:rPr lang="en-US" sz="4400" b="1" dirty="0">
                <a:solidFill>
                  <a:srgbClr val="00B0F0"/>
                </a:solidFill>
              </a:rPr>
              <a:t>evidence proves</a:t>
            </a:r>
            <a:r>
              <a:rPr lang="en-US" sz="4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Must be at least </a:t>
            </a:r>
            <a:r>
              <a:rPr lang="en-US" sz="4400" b="1" dirty="0">
                <a:solidFill>
                  <a:srgbClr val="00B0F0"/>
                </a:solidFill>
              </a:rPr>
              <a:t>TWO sentences</a:t>
            </a:r>
            <a:r>
              <a:rPr lang="en-US" sz="4400" b="1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This should be in </a:t>
            </a:r>
            <a:r>
              <a:rPr lang="en-US" sz="4400" dirty="0">
                <a:solidFill>
                  <a:srgbClr val="00B0F0"/>
                </a:solidFill>
              </a:rPr>
              <a:t>your OWN words</a:t>
            </a:r>
            <a:r>
              <a:rPr lang="en-US" sz="4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B0F0"/>
                </a:solidFill>
              </a:rPr>
              <a:t>Do</a:t>
            </a:r>
            <a:r>
              <a:rPr lang="en-US" sz="4400" dirty="0"/>
              <a:t>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F0"/>
                </a:solidFill>
              </a:rPr>
              <a:t>use “</a:t>
            </a:r>
            <a:r>
              <a:rPr lang="en-US" sz="4400" dirty="0">
                <a:solidFill>
                  <a:srgbClr val="FF0000"/>
                </a:solidFill>
              </a:rPr>
              <a:t>I</a:t>
            </a:r>
            <a:r>
              <a:rPr lang="en-US" sz="4400" dirty="0">
                <a:solidFill>
                  <a:srgbClr val="00B0F0"/>
                </a:solidFill>
              </a:rPr>
              <a:t>” or “</a:t>
            </a:r>
            <a:r>
              <a:rPr lang="en-US" sz="4400" dirty="0">
                <a:solidFill>
                  <a:srgbClr val="FF0000"/>
                </a:solidFill>
              </a:rPr>
              <a:t>You</a:t>
            </a:r>
            <a:r>
              <a:rPr lang="en-US" sz="4400" dirty="0">
                <a:solidFill>
                  <a:srgbClr val="00B0F0"/>
                </a:solidFill>
              </a:rPr>
              <a:t>” in your interpretation</a:t>
            </a:r>
            <a:r>
              <a:rPr lang="en-US" sz="4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6787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Your introduction </a:t>
            </a:r>
            <a:r>
              <a:rPr lang="en-US" sz="3600" b="1" dirty="0">
                <a:solidFill>
                  <a:srgbClr val="00B0F0"/>
                </a:solidFill>
              </a:rPr>
              <a:t>introduces </a:t>
            </a:r>
            <a:r>
              <a:rPr lang="en-US" sz="3600" dirty="0"/>
              <a:t>the reader to your </a:t>
            </a:r>
            <a:r>
              <a:rPr lang="en-US" sz="3600" b="1" dirty="0">
                <a:solidFill>
                  <a:srgbClr val="00B0F0"/>
                </a:solidFill>
              </a:rPr>
              <a:t>topic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It MUST contain three things:</a:t>
            </a:r>
          </a:p>
          <a:p>
            <a:r>
              <a:rPr lang="en-US" sz="3600" dirty="0">
                <a:solidFill>
                  <a:srgbClr val="00B0F0"/>
                </a:solidFill>
              </a:rPr>
              <a:t>Hook</a:t>
            </a:r>
          </a:p>
          <a:p>
            <a:r>
              <a:rPr lang="en-US" sz="3600" dirty="0">
                <a:solidFill>
                  <a:srgbClr val="00B0F0"/>
                </a:solidFill>
              </a:rPr>
              <a:t>Bridge</a:t>
            </a:r>
          </a:p>
          <a:p>
            <a:r>
              <a:rPr lang="en-US" sz="3600" dirty="0">
                <a:solidFill>
                  <a:srgbClr val="00B0F0"/>
                </a:solidFill>
              </a:rPr>
              <a:t>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6048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Introduction: HOOK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 must get your reader to WANT to read your essay first.</a:t>
            </a:r>
          </a:p>
          <a:p>
            <a:r>
              <a:rPr lang="en-US" sz="4800" dirty="0"/>
              <a:t>The </a:t>
            </a:r>
            <a:r>
              <a:rPr lang="en-US" sz="4800" b="1" dirty="0">
                <a:solidFill>
                  <a:srgbClr val="00B0F0"/>
                </a:solidFill>
              </a:rPr>
              <a:t>hook</a:t>
            </a:r>
            <a:r>
              <a:rPr lang="en-US" sz="4800" dirty="0"/>
              <a:t> contains between </a:t>
            </a:r>
            <a:r>
              <a:rPr lang="en-US" sz="4800" dirty="0">
                <a:solidFill>
                  <a:srgbClr val="00B0F0"/>
                </a:solidFill>
              </a:rPr>
              <a:t>1-3 sentences </a:t>
            </a:r>
            <a:r>
              <a:rPr lang="en-US" sz="4800" dirty="0"/>
              <a:t>and </a:t>
            </a:r>
            <a:r>
              <a:rPr lang="en-US" sz="4800" b="1" dirty="0"/>
              <a:t>MUST</a:t>
            </a:r>
            <a:r>
              <a:rPr lang="en-US" sz="4800" dirty="0"/>
              <a:t> relate to the topic of your essay.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4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931890" y="1420916"/>
            <a:ext cx="9509759" cy="108813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Introduction: HOOK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58" y="302070"/>
            <a:ext cx="10546021" cy="6545044"/>
          </a:xfrm>
        </p:spPr>
      </p:pic>
    </p:spTree>
    <p:extLst>
      <p:ext uri="{BB962C8B-B14F-4D97-AF65-F5344CB8AC3E}">
        <p14:creationId xmlns:p14="http://schemas.microsoft.com/office/powerpoint/2010/main" val="41238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Introduction: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Present the </a:t>
            </a:r>
            <a:r>
              <a:rPr lang="en-US" sz="4000" b="1" dirty="0">
                <a:solidFill>
                  <a:srgbClr val="00B0F0"/>
                </a:solidFill>
              </a:rPr>
              <a:t>necessary background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/>
              <a:t>to connect your hook and your thesis statement.</a:t>
            </a:r>
          </a:p>
          <a:p>
            <a:r>
              <a:rPr lang="en-US" sz="4000" dirty="0"/>
              <a:t>The </a:t>
            </a:r>
            <a:r>
              <a:rPr lang="en-US" sz="4000" b="1" dirty="0">
                <a:solidFill>
                  <a:srgbClr val="00B0F0"/>
                </a:solidFill>
              </a:rPr>
              <a:t>Bridge</a:t>
            </a:r>
            <a:r>
              <a:rPr lang="en-US" sz="4000" dirty="0">
                <a:solidFill>
                  <a:srgbClr val="00B0F0"/>
                </a:solidFill>
              </a:rPr>
              <a:t> ties the hook to the </a:t>
            </a:r>
            <a:r>
              <a:rPr lang="en-US" sz="4000" b="1" dirty="0">
                <a:solidFill>
                  <a:srgbClr val="00B0F0"/>
                </a:solidFill>
              </a:rPr>
              <a:t>prompt </a:t>
            </a:r>
            <a:r>
              <a:rPr lang="en-US" sz="4000" dirty="0">
                <a:solidFill>
                  <a:srgbClr val="00B0F0"/>
                </a:solidFill>
              </a:rPr>
              <a:t>and </a:t>
            </a:r>
            <a:r>
              <a:rPr lang="en-US" sz="4000" b="1" dirty="0">
                <a:solidFill>
                  <a:srgbClr val="00B0F0"/>
                </a:solidFill>
              </a:rPr>
              <a:t>thesis statement </a:t>
            </a:r>
            <a:r>
              <a:rPr lang="en-US" sz="4000" dirty="0"/>
              <a:t>while providing the reader with background information.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317" y="0"/>
            <a:ext cx="9509759" cy="108813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Introduction:</a:t>
            </a:r>
            <a:r>
              <a:rPr lang="en-US" dirty="0">
                <a:solidFill>
                  <a:srgbClr val="7030A0"/>
                </a:solidFill>
              </a:rPr>
              <a:t> 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5" y="1354347"/>
            <a:ext cx="11511644" cy="5100124"/>
          </a:xfrm>
        </p:spPr>
        <p:txBody>
          <a:bodyPr>
            <a:noAutofit/>
          </a:bodyPr>
          <a:lstStyle/>
          <a:p>
            <a:r>
              <a:rPr lang="en-US" sz="2800" dirty="0"/>
              <a:t>It </a:t>
            </a:r>
            <a:r>
              <a:rPr lang="en-US" sz="2800" b="1" dirty="0">
                <a:solidFill>
                  <a:srgbClr val="7030A0"/>
                </a:solidFill>
              </a:rPr>
              <a:t>takes a stand </a:t>
            </a:r>
            <a:r>
              <a:rPr lang="en-US" sz="2800" dirty="0"/>
              <a:t>rather than announces a subject. </a:t>
            </a:r>
          </a:p>
          <a:p>
            <a:pPr lvl="1"/>
            <a:r>
              <a:rPr lang="en-US" sz="2800" dirty="0"/>
              <a:t>It will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800" dirty="0"/>
              <a:t> say: “</a:t>
            </a:r>
            <a:r>
              <a:rPr lang="en-US" sz="2800" strike="sngStrike" dirty="0"/>
              <a:t>In this paper I will…</a:t>
            </a:r>
            <a:r>
              <a:rPr lang="en-US" sz="2800" dirty="0"/>
              <a:t>”</a:t>
            </a:r>
          </a:p>
          <a:p>
            <a:r>
              <a:rPr lang="en-US" sz="2800" dirty="0"/>
              <a:t>It will be </a:t>
            </a:r>
            <a:r>
              <a:rPr lang="en-US" sz="2800" b="1" dirty="0">
                <a:solidFill>
                  <a:srgbClr val="7030A0"/>
                </a:solidFill>
              </a:rPr>
              <a:t>specific </a:t>
            </a:r>
            <a:r>
              <a:rPr lang="en-US" sz="2800" dirty="0"/>
              <a:t>with only </a:t>
            </a:r>
            <a:r>
              <a:rPr lang="en-US" sz="2800" b="1" dirty="0">
                <a:solidFill>
                  <a:srgbClr val="7030A0"/>
                </a:solidFill>
              </a:rPr>
              <a:t>ONE </a:t>
            </a:r>
            <a:r>
              <a:rPr lang="en-US" sz="2800" dirty="0">
                <a:solidFill>
                  <a:srgbClr val="7030A0"/>
                </a:solidFill>
              </a:rPr>
              <a:t>main point</a:t>
            </a:r>
            <a:r>
              <a:rPr lang="en-US" sz="2800" dirty="0"/>
              <a:t>.</a:t>
            </a:r>
          </a:p>
          <a:p>
            <a:r>
              <a:rPr lang="en-US" sz="2800" dirty="0"/>
              <a:t>It comes at the </a:t>
            </a:r>
            <a:r>
              <a:rPr lang="en-US" sz="2800" b="1" dirty="0">
                <a:solidFill>
                  <a:srgbClr val="FF0000"/>
                </a:solidFill>
              </a:rPr>
              <a:t>END</a:t>
            </a:r>
            <a:r>
              <a:rPr lang="en-US" sz="2800" b="1" dirty="0"/>
              <a:t> </a:t>
            </a:r>
            <a:r>
              <a:rPr lang="en-US" sz="2800" dirty="0"/>
              <a:t>of the </a:t>
            </a:r>
            <a:r>
              <a:rPr lang="en-US" sz="2800" b="1" dirty="0">
                <a:solidFill>
                  <a:srgbClr val="7030A0"/>
                </a:solidFill>
              </a:rPr>
              <a:t>introduction</a:t>
            </a:r>
            <a:r>
              <a:rPr lang="en-US" sz="2800" dirty="0"/>
              <a:t>.</a:t>
            </a:r>
          </a:p>
          <a:p>
            <a:r>
              <a:rPr lang="en-US" sz="2800" dirty="0"/>
              <a:t>Need help? Try using this method: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In </a:t>
            </a:r>
            <a:r>
              <a:rPr lang="en-US" sz="2800" b="1" u="sng" dirty="0">
                <a:solidFill>
                  <a:srgbClr val="0070C0"/>
                </a:solidFill>
              </a:rPr>
              <a:t>title of text</a:t>
            </a:r>
            <a:r>
              <a:rPr lang="en-US" sz="2800" b="1" dirty="0">
                <a:solidFill>
                  <a:srgbClr val="0070C0"/>
                </a:solidFill>
              </a:rPr>
              <a:t>,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u="sng" dirty="0">
                <a:solidFill>
                  <a:srgbClr val="7030A0"/>
                </a:solidFill>
              </a:rPr>
              <a:t>author’s name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uses </a:t>
            </a:r>
            <a:r>
              <a:rPr lang="en-US" sz="2800" b="1" u="sng" dirty="0">
                <a:solidFill>
                  <a:srgbClr val="00B0F0"/>
                </a:solidFill>
              </a:rPr>
              <a:t>concrete element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to </a:t>
            </a:r>
            <a:r>
              <a:rPr lang="en-US" sz="2800" b="1" u="sng" dirty="0">
                <a:solidFill>
                  <a:srgbClr val="00B050"/>
                </a:solidFill>
              </a:rPr>
              <a:t>power verb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u="sng" dirty="0">
                <a:solidFill>
                  <a:srgbClr val="FFC000"/>
                </a:solidFill>
              </a:rPr>
              <a:t>abstract concept. </a:t>
            </a:r>
            <a:endParaRPr lang="en-US" sz="2800" b="1" dirty="0">
              <a:solidFill>
                <a:srgbClr val="FFC000"/>
              </a:solidFill>
            </a:endParaRPr>
          </a:p>
          <a:p>
            <a:pPr lvl="2"/>
            <a:r>
              <a:rPr lang="en-US" sz="2800" dirty="0"/>
              <a:t>In </a:t>
            </a:r>
            <a:r>
              <a:rPr lang="en-US" sz="2800" i="1" dirty="0"/>
              <a:t>The </a:t>
            </a:r>
            <a:r>
              <a:rPr lang="en-US" sz="2800" b="1" i="1" dirty="0">
                <a:solidFill>
                  <a:srgbClr val="0070C0"/>
                </a:solidFill>
              </a:rPr>
              <a:t>Tragedy of Julius Caesar</a:t>
            </a:r>
            <a:r>
              <a:rPr lang="en-US" sz="2800" i="1" dirty="0"/>
              <a:t>, </a:t>
            </a:r>
            <a:r>
              <a:rPr lang="en-US" sz="2800" b="1" dirty="0">
                <a:solidFill>
                  <a:srgbClr val="7030A0"/>
                </a:solidFill>
              </a:rPr>
              <a:t>William Shakespeare </a:t>
            </a:r>
            <a:r>
              <a:rPr lang="en-US" sz="2800" dirty="0"/>
              <a:t>uses </a:t>
            </a:r>
            <a:r>
              <a:rPr lang="en-US" sz="2800" b="1" dirty="0">
                <a:solidFill>
                  <a:srgbClr val="00B0F0"/>
                </a:solidFill>
              </a:rPr>
              <a:t>strategically planted rhetorical devices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rgbClr val="00B050"/>
                </a:solidFill>
              </a:rPr>
              <a:t>manipulate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rgbClr val="FFC000"/>
                </a:solidFill>
              </a:rPr>
              <a:t>audience’s reactions regarding the death of Julius Caesar.</a:t>
            </a:r>
          </a:p>
        </p:txBody>
      </p:sp>
    </p:spTree>
    <p:extLst>
      <p:ext uri="{BB962C8B-B14F-4D97-AF65-F5344CB8AC3E}">
        <p14:creationId xmlns:p14="http://schemas.microsoft.com/office/powerpoint/2010/main" val="28648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Claim, evidence, and interpretation [cei]:  paragraph structure to ensure you have an effective argument</vt:lpstr>
      <vt:lpstr>Paragraph  Structure: C.E.I</vt:lpstr>
      <vt:lpstr>PowerPoint Presentation</vt:lpstr>
      <vt:lpstr>PowerPoint Presentation</vt:lpstr>
      <vt:lpstr>Introduction</vt:lpstr>
      <vt:lpstr>Introduction: HOOK</vt:lpstr>
      <vt:lpstr>Introduction: HOOK</vt:lpstr>
      <vt:lpstr>Introduction: BRIDGE</vt:lpstr>
      <vt:lpstr>Introduction: Thesis Statement</vt:lpstr>
      <vt:lpstr>ABSTRACT CONCEPT VS CONCRETE ELEMENT</vt:lpstr>
      <vt:lpstr>Introduction: Thesis Statement</vt:lpstr>
      <vt:lpstr>Body Paragraphs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Claim, evidence, and interpretation [cei]:  paragraph structure to ensure you have an effective argument</dc:title>
  <dc:creator>Thorne, Elizabeth C</dc:creator>
  <cp:lastModifiedBy>Thorne, Elizabeth C</cp:lastModifiedBy>
  <cp:revision>1</cp:revision>
  <dcterms:created xsi:type="dcterms:W3CDTF">2021-01-25T16:42:52Z</dcterms:created>
  <dcterms:modified xsi:type="dcterms:W3CDTF">2021-03-18T15:31:09Z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2021-01-25T16:42:52Z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c5f4b064-0c23-45ac-a075-76546e7161fd</vt:lpwstr>
  </property>
  <property fmtid="{D5CDD505-2E9C-101B-9397-08002B2CF9AE}" pid="8" name="MSIP_Label_0ee3c538-ec52-435f-ae58-017644bd9513_ContentBits">
    <vt:lpwstr>0</vt:lpwstr>
  </property>
</Properties>
</file>